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02" r:id="rId2"/>
    <p:sldId id="362" r:id="rId3"/>
    <p:sldId id="328" r:id="rId4"/>
    <p:sldId id="446" r:id="rId5"/>
    <p:sldId id="405" r:id="rId6"/>
    <p:sldId id="406" r:id="rId7"/>
    <p:sldId id="447" r:id="rId8"/>
    <p:sldId id="407" r:id="rId9"/>
    <p:sldId id="411" r:id="rId10"/>
    <p:sldId id="443" r:id="rId11"/>
    <p:sldId id="445" r:id="rId12"/>
    <p:sldId id="425" r:id="rId13"/>
    <p:sldId id="450" r:id="rId14"/>
    <p:sldId id="448" r:id="rId15"/>
    <p:sldId id="452" r:id="rId16"/>
    <p:sldId id="449" r:id="rId17"/>
    <p:sldId id="427" r:id="rId18"/>
    <p:sldId id="430" r:id="rId19"/>
    <p:sldId id="451" r:id="rId20"/>
  </p:sldIdLst>
  <p:sldSz cx="9144000" cy="6858000" type="screen4x3"/>
  <p:notesSz cx="700405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9900"/>
    <a:srgbClr val="010E72"/>
    <a:srgbClr val="0000FF"/>
    <a:srgbClr val="FFFF00"/>
    <a:srgbClr val="FFCC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5" autoAdjust="0"/>
    <p:restoredTop sz="65591" autoAdjust="0"/>
  </p:normalViewPr>
  <p:slideViewPr>
    <p:cSldViewPr>
      <p:cViewPr>
        <p:scale>
          <a:sx n="64" d="100"/>
          <a:sy n="64" d="100"/>
        </p:scale>
        <p:origin x="-1476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3126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338E2BC8-0BC7-4C00-A03B-F2FCD912037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504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371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31263"/>
            <a:ext cx="30353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5CA7EE5B-1F56-4579-B922-A9888BBEE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28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160A5-148B-41CC-B09A-5C1AF38025E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30B20-7A12-4C29-8F80-3A08F42589A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D27474-6394-4692-81DF-9A1A3DB8D09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B95D91-9EE1-4F95-84A2-645085471B8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AEA8F-5F88-4FF9-9A65-311ED9F3D27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EC565-EB7B-4EFB-A758-2C4680B2C90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0F197E-410D-4407-9439-40F9EC4AFE1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2F84C-78D0-4421-A449-1C79AEC6C0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C519AC-C368-4DDA-BFBD-FAE2B9B4A55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80D2F-2274-414A-89D1-BF187331B53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T Cover_Page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914400"/>
          </a:xfrm>
          <a:noFill/>
        </p:spPr>
        <p:txBody>
          <a:bodyPr lIns="91440" tIns="45720" bIns="45720" anchor="b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2286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5791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" name="Picture 9" descr="PPT Cover_Page_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5791200" cy="1447800"/>
          </a:xfrm>
          <a:prstGeom prst="rect">
            <a:avLst/>
          </a:prstGeom>
          <a:solidFill>
            <a:srgbClr val="010E72"/>
          </a:solidFill>
          <a:ln w="9525">
            <a:noFill/>
            <a:miter lim="800000"/>
            <a:headEnd/>
            <a:tailEnd/>
          </a:ln>
        </p:spPr>
        <p:txBody>
          <a:bodyPr vert="horz" wrap="square" lIns="68580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3657600" y="62484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589704B0-B1F0-4DD6-A66B-CAEEFB676B52}" type="slidenum">
              <a:rPr lang="en-CA" sz="1400">
                <a:solidFill>
                  <a:srgbClr val="010E72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CA" sz="1400">
              <a:solidFill>
                <a:srgbClr val="010E7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eanut_oil" TargetMode="External"/><Relationship Id="rId3" Type="http://schemas.openxmlformats.org/officeDocument/2006/relationships/hyperlink" Target="http://en.wikipedia.org/wiki/Transesterification" TargetMode="External"/><Relationship Id="rId7" Type="http://schemas.openxmlformats.org/officeDocument/2006/relationships/hyperlink" Target="http://en.wikipedia.org/wiki/German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ugsburg" TargetMode="External"/><Relationship Id="rId5" Type="http://schemas.openxmlformats.org/officeDocument/2006/relationships/hyperlink" Target="http://en.wikipedia.org/wiki/Rudolf_Diesel" TargetMode="External"/><Relationship Id="rId4" Type="http://schemas.openxmlformats.org/officeDocument/2006/relationships/hyperlink" Target="http://en.wikipedia.org/wiki/Diesel_engine" TargetMode="External"/><Relationship Id="rId9" Type="http://schemas.openxmlformats.org/officeDocument/2006/relationships/hyperlink" Target="http://www.biodieselcommunity.org/international-biodiesel-day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ster" TargetMode="External"/><Relationship Id="rId13" Type="http://schemas.openxmlformats.org/officeDocument/2006/relationships/hyperlink" Target="http://en.wikipedia.org/wiki/National_Biodiesel_Board" TargetMode="External"/><Relationship Id="rId3" Type="http://schemas.openxmlformats.org/officeDocument/2006/relationships/hyperlink" Target="http://en.wikipedia.org/wiki/Diesel_fuel" TargetMode="External"/><Relationship Id="rId7" Type="http://schemas.openxmlformats.org/officeDocument/2006/relationships/hyperlink" Target="http://en.wikipedia.org/wiki/Propyl" TargetMode="External"/><Relationship Id="rId12" Type="http://schemas.openxmlformats.org/officeDocument/2006/relationships/hyperlink" Target="http://en.wikipedia.org/wiki/Fatty_acid_est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thyl_group" TargetMode="External"/><Relationship Id="rId11" Type="http://schemas.openxmlformats.org/officeDocument/2006/relationships/hyperlink" Target="http://en.wikipedia.org/wiki/Alcohol" TargetMode="External"/><Relationship Id="rId5" Type="http://schemas.openxmlformats.org/officeDocument/2006/relationships/hyperlink" Target="http://en.wikipedia.org/wiki/Methyl" TargetMode="External"/><Relationship Id="rId10" Type="http://schemas.openxmlformats.org/officeDocument/2006/relationships/hyperlink" Target="http://en.wikipedia.org/wiki/Vegetable_oil" TargetMode="External"/><Relationship Id="rId4" Type="http://schemas.openxmlformats.org/officeDocument/2006/relationships/hyperlink" Target="http://en.wikipedia.org/wiki/Alkyl" TargetMode="External"/><Relationship Id="rId9" Type="http://schemas.openxmlformats.org/officeDocument/2006/relationships/hyperlink" Target="http://en.wikipedia.org/wiki/Lipid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PT Cover_Page_1"/>
          <p:cNvPicPr>
            <a:picLocks noChangeAspect="1" noChangeArrowheads="1"/>
          </p:cNvPicPr>
          <p:nvPr/>
        </p:nvPicPr>
        <p:blipFill>
          <a:blip r:embed="rId3"/>
          <a:srcRect t="2812" r="3226" b="3136"/>
          <a:stretch>
            <a:fillRect/>
          </a:stretch>
        </p:blipFill>
        <p:spPr bwMode="auto">
          <a:xfrm>
            <a:off x="0" y="-357188"/>
            <a:ext cx="9144000" cy="721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5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1472" y="-171450"/>
            <a:ext cx="8401078" cy="18145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Amiraj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College of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Engg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And Technology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Biodiesel fuel:fuel for future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0100" y="1000108"/>
            <a:ext cx="6192837" cy="1920875"/>
          </a:xfrm>
        </p:spPr>
        <p:txBody>
          <a:bodyPr/>
          <a:lstStyle/>
          <a:p>
            <a:pPr algn="l" eaLnBrk="1" hangingPunct="1"/>
            <a:r>
              <a:rPr lang="en-US" sz="2400" dirty="0" smtClean="0"/>
              <a:t>PRESENTED BY,</a:t>
            </a:r>
          </a:p>
          <a:p>
            <a:pPr algn="l" eaLnBrk="1" hangingPunct="1"/>
            <a:r>
              <a:rPr lang="en-US" sz="2400" dirty="0" smtClean="0"/>
              <a:t>DHAVAL TRIVEDI</a:t>
            </a:r>
          </a:p>
          <a:p>
            <a:pPr algn="l" eaLnBrk="1" hangingPunct="1"/>
            <a:r>
              <a:rPr lang="en-US" sz="2400" dirty="0" smtClean="0"/>
              <a:t>CIVIL- SEM1</a:t>
            </a:r>
          </a:p>
          <a:p>
            <a:pPr algn="l" eaLnBrk="1" hangingPunct="1"/>
            <a:r>
              <a:rPr lang="en-US" sz="2400" dirty="0" smtClean="0"/>
              <a:t>ENROLLMENT NO </a:t>
            </a:r>
            <a:r>
              <a:rPr lang="en-US" sz="2400"/>
              <a:t>= </a:t>
            </a:r>
            <a:r>
              <a:rPr lang="en-US" sz="2400" smtClean="0"/>
              <a:t>131080106011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Biodiesel Manufacturing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997075"/>
            <a:ext cx="914400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b="1" i="1" dirty="0">
                <a:solidFill>
                  <a:srgbClr val="0070C0"/>
                </a:solidFill>
              </a:rPr>
              <a:t>Biodiesel is commonly produced by the transesterification of the vegetable oil or animal fat feedstock.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b="1" i="1" dirty="0">
                <a:solidFill>
                  <a:srgbClr val="FF0000"/>
                </a:solidFill>
              </a:rPr>
              <a:t>There are several methods for carrying out this   transesterification reaction including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common batch process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b="1" i="1" dirty="0">
                <a:solidFill>
                  <a:srgbClr val="92D050"/>
                </a:solidFill>
              </a:rPr>
              <a:t> supercritical processes,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b="1" i="1" dirty="0">
                <a:solidFill>
                  <a:srgbClr val="7030A0"/>
                </a:solidFill>
              </a:rPr>
              <a:t>ultrasonic methods,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b="1" i="1" dirty="0">
                <a:solidFill>
                  <a:srgbClr val="FFC000"/>
                </a:solidFill>
              </a:rPr>
              <a:t> microwave methods.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>
          <a:xfrm>
            <a:off x="1428750" y="214313"/>
            <a:ext cx="5791200" cy="846137"/>
          </a:xfrm>
        </p:spPr>
        <p:txBody>
          <a:bodyPr/>
          <a:lstStyle/>
          <a:p>
            <a:pPr eaLnBrk="1" hangingPunct="1"/>
            <a:r>
              <a:rPr lang="en-US" smtClean="0"/>
              <a:t>Chemical reaction</a:t>
            </a:r>
          </a:p>
        </p:txBody>
      </p:sp>
      <p:pic>
        <p:nvPicPr>
          <p:cNvPr id="13315" name="Picture 3" descr="C:\Users\abc\Desktop\modfi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1428750"/>
            <a:ext cx="68580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28688"/>
            <a:ext cx="9144000" cy="838200"/>
          </a:xfrm>
        </p:spPr>
        <p:txBody>
          <a:bodyPr/>
          <a:lstStyle/>
          <a:p>
            <a:pPr algn="ctr" eaLnBrk="1" hangingPunct="1"/>
            <a:r>
              <a:rPr lang="en-US" smtClean="0"/>
              <a:t>USES OF BIODIESEL FUEL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752600"/>
            <a:ext cx="8496300" cy="51054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Biodiesel can be used in pure form (B100) or may be blended with petroleum diesel at any concentration in most injection pump diesel engines.</a:t>
            </a:r>
          </a:p>
          <a:p>
            <a:pPr>
              <a:spcBef>
                <a:spcPct val="0"/>
              </a:spcBef>
              <a:defRPr/>
            </a:pPr>
            <a:r>
              <a:rPr lang="en-US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New extreme high-pressure common rail engines have strict factory limits of B5 or B20, depending on manufacturer.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3850" y="1752600"/>
            <a:ext cx="84963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CA" sz="28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52400" y="16002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CA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bc\Desktop\Soybeanbu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000125"/>
            <a:ext cx="5929312" cy="3643313"/>
          </a:xfrm>
          <a:noFill/>
        </p:spPr>
      </p:pic>
      <p:pic>
        <p:nvPicPr>
          <p:cNvPr id="15363" name="Picture 6" descr="C:\Users\abc\Desktop\water-cooled-biodiesel-engine-5772-24151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63" y="4000500"/>
            <a:ext cx="27146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0" y="857250"/>
            <a:ext cx="9144000" cy="600075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00B0F0"/>
                </a:solidFill>
              </a:rPr>
              <a:t>Vehicular use and manufacturer acceptance</a:t>
            </a:r>
          </a:p>
          <a:p>
            <a:pPr eaLnBrk="1" hangingPunct="1"/>
            <a:r>
              <a:rPr lang="en-US" b="1" i="1" smtClean="0">
                <a:solidFill>
                  <a:srgbClr val="00B0F0"/>
                </a:solidFill>
              </a:rPr>
              <a:t>Railway usage</a:t>
            </a:r>
          </a:p>
          <a:p>
            <a:pPr eaLnBrk="1" hangingPunct="1"/>
            <a:r>
              <a:rPr lang="en-US" b="1" i="1" smtClean="0">
                <a:solidFill>
                  <a:srgbClr val="FFC000"/>
                </a:solidFill>
              </a:rPr>
              <a:t>Aircraft use</a:t>
            </a:r>
          </a:p>
          <a:p>
            <a:pPr eaLnBrk="1" hangingPunct="1"/>
            <a:r>
              <a:rPr lang="en-US" b="1" i="1" smtClean="0">
                <a:solidFill>
                  <a:srgbClr val="FFC000"/>
                </a:solidFill>
              </a:rPr>
              <a:t>As a heating oil</a:t>
            </a:r>
          </a:p>
          <a:p>
            <a:pPr eaLnBrk="1" hangingPunct="1"/>
            <a:r>
              <a:rPr lang="en-US" b="1" i="1" smtClean="0">
                <a:solidFill>
                  <a:srgbClr val="92D050"/>
                </a:solidFill>
              </a:rPr>
              <a:t>Cleaning Oil Spills</a:t>
            </a:r>
          </a:p>
          <a:p>
            <a:pPr eaLnBrk="1" hangingPunct="1"/>
            <a:r>
              <a:rPr lang="en-US" b="1" i="1" smtClean="0">
                <a:solidFill>
                  <a:srgbClr val="92D050"/>
                </a:solidFill>
              </a:rPr>
              <a:t>Biodiesel in Generators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Biodiesel to Hydrogen-Cell Power:                  </a:t>
            </a:r>
            <a:r>
              <a:rPr lang="en-US" smtClean="0">
                <a:solidFill>
                  <a:srgbClr val="002060"/>
                </a:solidFill>
              </a:rPr>
              <a:t>A microreactor has been developed to convert biodiesel into hydrogen steam to power fuel cells.</a:t>
            </a:r>
          </a:p>
          <a:p>
            <a:pPr eaLnBrk="1" hangingPunct="1"/>
            <a:endParaRPr lang="en-US" b="1" i="1" smtClean="0">
              <a:solidFill>
                <a:srgbClr val="92D050"/>
              </a:solidFill>
            </a:endParaRP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6387" name="Picture 4" descr="C:\Users\abc\Desktop\images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1643063"/>
            <a:ext cx="3214688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571500"/>
            <a:ext cx="9144000" cy="846138"/>
          </a:xfrm>
        </p:spPr>
        <p:txBody>
          <a:bodyPr/>
          <a:lstStyle/>
          <a:p>
            <a:pPr algn="ctr" eaLnBrk="1" hangingPunct="1"/>
            <a:r>
              <a:rPr lang="en-US" smtClean="0"/>
              <a:t>Advantages of biodiesel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5029200"/>
          </a:xfrm>
        </p:spPr>
        <p:txBody>
          <a:bodyPr/>
          <a:lstStyle/>
          <a:p>
            <a:pPr eaLnBrk="1" hangingPunct="1"/>
            <a:r>
              <a:rPr lang="en-US" smtClean="0"/>
              <a:t>Biodiesel does not contain sulphur.</a:t>
            </a:r>
          </a:p>
          <a:p>
            <a:pPr eaLnBrk="1" hangingPunct="1"/>
            <a:r>
              <a:rPr lang="en-US" smtClean="0"/>
              <a:t>There is reduction of unburned hydrocarbon.</a:t>
            </a:r>
          </a:p>
          <a:p>
            <a:pPr eaLnBrk="1" hangingPunct="1"/>
            <a:r>
              <a:rPr lang="en-US" smtClean="0"/>
              <a:t>There is 78.5% reduction in co2 emission.</a:t>
            </a:r>
          </a:p>
          <a:p>
            <a:pPr eaLnBrk="1" hangingPunct="1"/>
            <a:r>
              <a:rPr lang="en-US" smtClean="0"/>
              <a:t>It is bio-degradable,non-toxic.</a:t>
            </a:r>
          </a:p>
          <a:p>
            <a:pPr eaLnBrk="1" hangingPunct="1"/>
            <a:r>
              <a:rPr lang="en-US" smtClean="0"/>
              <a:t>It emits less green house gases.</a:t>
            </a:r>
          </a:p>
          <a:p>
            <a:pPr eaLnBrk="1" hangingPunct="1"/>
            <a:r>
              <a:rPr lang="en-US" smtClean="0"/>
              <a:t>It can be used in some of the diesel.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500063"/>
            <a:ext cx="9144000" cy="785812"/>
          </a:xfrm>
        </p:spPr>
        <p:txBody>
          <a:bodyPr/>
          <a:lstStyle/>
          <a:p>
            <a:pPr eaLnBrk="1" hangingPunct="1"/>
            <a:r>
              <a:rPr lang="en-US" sz="3600" smtClean="0"/>
              <a:t>DISADVANTAGES OF BIODIESEL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1285875"/>
            <a:ext cx="9144000" cy="55721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Transportation and storage requires special management.</a:t>
            </a:r>
          </a:p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Involves additional land use, as land area is taken up.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Energy efficiency is less.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It is less suitable for use in low temperature.</a:t>
            </a:r>
          </a:p>
          <a:p>
            <a:pPr eaLnBrk="1" hangingPunct="1"/>
            <a:r>
              <a:rPr lang="en-US" b="1" smtClean="0">
                <a:solidFill>
                  <a:srgbClr val="00B050"/>
                </a:solidFill>
              </a:rPr>
              <a:t>It requires energy for production from the crops,animal fats.</a:t>
            </a:r>
          </a:p>
          <a:p>
            <a:pPr eaLnBrk="1" hangingPunct="1"/>
            <a:r>
              <a:rPr lang="en-US" b="1" smtClean="0">
                <a:solidFill>
                  <a:srgbClr val="7030A0"/>
                </a:solidFill>
              </a:rPr>
              <a:t>It is expensive than pertroleum diesel fuel.</a:t>
            </a:r>
          </a:p>
          <a:p>
            <a:pPr eaLnBrk="1" hangingPunct="1"/>
            <a:r>
              <a:rPr lang="en-US" b="1" smtClean="0">
                <a:solidFill>
                  <a:srgbClr val="7030A0"/>
                </a:solidFill>
              </a:rPr>
              <a:t>It is available in low quantity at present.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5638"/>
            <a:ext cx="5791200" cy="593725"/>
          </a:xfrm>
        </p:spPr>
        <p:txBody>
          <a:bodyPr/>
          <a:lstStyle/>
          <a:p>
            <a:pPr eaLnBrk="1" hangingPunct="1"/>
            <a:r>
              <a:rPr lang="en-US" sz="2400" smtClean="0"/>
              <a:t>Winter Operations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800" smtClean="0"/>
          </a:p>
          <a:p>
            <a:pPr>
              <a:spcBef>
                <a:spcPct val="0"/>
              </a:spcBef>
            </a:pPr>
            <a:endParaRPr lang="en-US" sz="2800" smtClean="0"/>
          </a:p>
          <a:p>
            <a:pPr>
              <a:spcBef>
                <a:spcPct val="0"/>
              </a:spcBef>
              <a:buFontTx/>
              <a:buNone/>
            </a:pPr>
            <a:endParaRPr lang="en-US" sz="280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3850" y="1752600"/>
            <a:ext cx="84963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CA" sz="28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52400" y="19050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endParaRPr lang="en-US" sz="180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Treat as a fuel (WHMIS, safety, etc)</a:t>
            </a: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000000"/>
                </a:solidFill>
              </a:rPr>
              <a:t>“Cleaning” / solvent effect (filters, tanks, hoses)</a:t>
            </a: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000000"/>
                </a:solidFill>
              </a:rPr>
              <a:t>Storage -  Moisture - “the enemy” Desiccant filters on tank vents</a:t>
            </a: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000000"/>
                </a:solidFill>
              </a:rPr>
              <a:t>Long Term Storage - 9 months max, or use biocides with monthly examination</a:t>
            </a:r>
            <a:endParaRPr lang="en-CA" sz="2400"/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468313" y="1412875"/>
            <a:ext cx="396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6538" indent="-236538">
              <a:spcBef>
                <a:spcPct val="50000"/>
              </a:spcBef>
              <a:buFontTx/>
              <a:buChar char="•"/>
            </a:pPr>
            <a:r>
              <a:rPr lang="en-CA" sz="1800"/>
              <a:t>Biodiesel blend</a:t>
            </a:r>
            <a:r>
              <a:rPr lang="en-US" sz="1800"/>
              <a:t>ing</a:t>
            </a:r>
            <a:r>
              <a:rPr lang="en-CA" sz="1800"/>
              <a:t> must</a:t>
            </a:r>
            <a:r>
              <a:rPr lang="en-US" sz="1800"/>
              <a:t> be carefully managed at cold temps</a:t>
            </a:r>
            <a:r>
              <a:rPr lang="en-CA" sz="1800"/>
              <a:t> </a:t>
            </a:r>
            <a:endParaRPr lang="en-CA"/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468313" y="2347913"/>
            <a:ext cx="5040312" cy="593725"/>
          </a:xfrm>
          <a:prstGeom prst="rect">
            <a:avLst/>
          </a:prstGeom>
          <a:solidFill>
            <a:srgbClr val="010E72"/>
          </a:solidFill>
          <a:ln w="9525">
            <a:noFill/>
            <a:miter lim="800000"/>
            <a:headEnd/>
            <a:tailEnd/>
          </a:ln>
        </p:spPr>
        <p:txBody>
          <a:bodyPr lIns="685800" tIns="137160" bIns="91440" anchor="ctr">
            <a:spAutoFit/>
          </a:bodyPr>
          <a:lstStyle/>
          <a:p>
            <a:pPr eaLnBrk="1" hangingPunct="1"/>
            <a:r>
              <a:rPr lang="en-CA" sz="2400" b="1" i="1">
                <a:solidFill>
                  <a:schemeClr val="bg1"/>
                </a:solidFill>
              </a:rPr>
              <a:t>Fuel Handling</a:t>
            </a:r>
          </a:p>
        </p:txBody>
      </p: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323850" y="4846638"/>
            <a:ext cx="7032625" cy="593725"/>
          </a:xfrm>
          <a:prstGeom prst="rect">
            <a:avLst/>
          </a:prstGeom>
          <a:solidFill>
            <a:srgbClr val="010E72"/>
          </a:solidFill>
          <a:ln w="9525">
            <a:noFill/>
            <a:miter lim="800000"/>
            <a:headEnd/>
            <a:tailEnd/>
          </a:ln>
        </p:spPr>
        <p:txBody>
          <a:bodyPr lIns="685800" tIns="137160" bIns="91440" anchor="ctr">
            <a:spAutoFit/>
          </a:bodyPr>
          <a:lstStyle/>
          <a:p>
            <a:pPr eaLnBrk="1" hangingPunct="1"/>
            <a:r>
              <a:rPr lang="en-US" sz="2400" b="1" i="1">
                <a:solidFill>
                  <a:schemeClr val="bg1"/>
                </a:solidFill>
              </a:rPr>
              <a:t>Tank Preparation</a:t>
            </a:r>
          </a:p>
        </p:txBody>
      </p:sp>
      <p:sp>
        <p:nvSpPr>
          <p:cNvPr id="19465" name="Rectangle 11"/>
          <p:cNvSpPr>
            <a:spLocks noChangeArrowheads="1"/>
          </p:cNvSpPr>
          <p:nvPr/>
        </p:nvSpPr>
        <p:spPr bwMode="auto">
          <a:xfrm>
            <a:off x="755650" y="5516563"/>
            <a:ext cx="58674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CA"/>
              <a:t>Properly cleaned, tested and vents are capped.</a:t>
            </a:r>
          </a:p>
          <a:p>
            <a:pPr lvl="1" eaLnBrk="1" hangingPunct="1">
              <a:spcBef>
                <a:spcPct val="50000"/>
              </a:spcBef>
              <a:buFontTx/>
              <a:buChar char="–"/>
            </a:pPr>
            <a:endParaRPr lang="en-CA" sz="1800"/>
          </a:p>
        </p:txBody>
      </p:sp>
      <p:pic>
        <p:nvPicPr>
          <p:cNvPr id="19466" name="Picture 12" descr="Biodiesel Tan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24525" y="1341438"/>
            <a:ext cx="3240088" cy="1963737"/>
          </a:xfrm>
          <a:noFill/>
          <a:ln w="1905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752600"/>
            <a:ext cx="84963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  <a:buFontTx/>
              <a:buNone/>
            </a:pPr>
            <a:endParaRPr lang="en-US" smtClean="0"/>
          </a:p>
          <a:p>
            <a:pPr eaLnBrk="1" hangingPunct="1"/>
            <a:endParaRPr lang="en-CA" smtClean="0">
              <a:solidFill>
                <a:srgbClr val="000000"/>
              </a:solidFill>
            </a:endParaRPr>
          </a:p>
          <a:p>
            <a:pPr eaLnBrk="1" hangingPunct="1"/>
            <a:endParaRPr lang="en-CA" smtClean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323850" y="1700213"/>
            <a:ext cx="8496300" cy="416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CA" sz="28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52400" y="19050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CA" sz="24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CA" sz="24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CA" sz="2400"/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609600" y="2133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152400" y="1484313"/>
            <a:ext cx="89916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B0F0"/>
                </a:solidFill>
              </a:rPr>
              <a:t>Biodiesel improves lubricity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–"/>
            </a:pPr>
            <a:r>
              <a:rPr lang="en-US" sz="1800">
                <a:solidFill>
                  <a:srgbClr val="00B0F0"/>
                </a:solidFill>
              </a:rPr>
              <a:t> Should increase service life of sensitive injection pump models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FontTx/>
              <a:buChar char="–"/>
            </a:pPr>
            <a:r>
              <a:rPr lang="en-US" sz="1800">
                <a:solidFill>
                  <a:srgbClr val="00B0F0"/>
                </a:solidFill>
              </a:rPr>
              <a:t> Blends of B20 or greater not recommended for 1994 and older injection pumps due to deterioration of natural rubber components</a:t>
            </a:r>
            <a:endParaRPr lang="en-CA" sz="1800">
              <a:solidFill>
                <a:srgbClr val="00B0F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1800">
              <a:solidFill>
                <a:srgbClr val="00B0F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lang="en-CA" sz="2400">
              <a:solidFill>
                <a:srgbClr val="00B0F0"/>
              </a:solidFill>
            </a:endParaRP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152400" y="1752600"/>
            <a:ext cx="84963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40000"/>
              </a:spcBef>
            </a:pPr>
            <a:endParaRPr lang="en-CA"/>
          </a:p>
        </p:txBody>
      </p:sp>
      <p:sp>
        <p:nvSpPr>
          <p:cNvPr id="20488" name="Rectangle 11"/>
          <p:cNvSpPr>
            <a:spLocks noGrp="1" noChangeArrowheads="1"/>
          </p:cNvSpPr>
          <p:nvPr>
            <p:ph type="title"/>
          </p:nvPr>
        </p:nvSpPr>
        <p:spPr>
          <a:xfrm>
            <a:off x="323850" y="814388"/>
            <a:ext cx="5791200" cy="593725"/>
          </a:xfrm>
        </p:spPr>
        <p:txBody>
          <a:bodyPr/>
          <a:lstStyle/>
          <a:p>
            <a:pPr eaLnBrk="1" hangingPunct="1"/>
            <a:r>
              <a:rPr lang="en-CA" sz="2400" smtClean="0"/>
              <a:t>Pumps</a:t>
            </a:r>
            <a:endParaRPr lang="en-US" sz="2400" smtClean="0"/>
          </a:p>
        </p:txBody>
      </p:sp>
      <p:sp>
        <p:nvSpPr>
          <p:cNvPr id="20489" name="Rectangle 12"/>
          <p:cNvSpPr>
            <a:spLocks noChangeArrowheads="1"/>
          </p:cNvSpPr>
          <p:nvPr/>
        </p:nvSpPr>
        <p:spPr bwMode="auto">
          <a:xfrm>
            <a:off x="395288" y="2852738"/>
            <a:ext cx="7032625" cy="593725"/>
          </a:xfrm>
          <a:prstGeom prst="rect">
            <a:avLst/>
          </a:prstGeom>
          <a:solidFill>
            <a:srgbClr val="010E72"/>
          </a:solidFill>
          <a:ln w="9525">
            <a:noFill/>
            <a:miter lim="800000"/>
            <a:headEnd/>
            <a:tailEnd/>
          </a:ln>
        </p:spPr>
        <p:txBody>
          <a:bodyPr lIns="685800" tIns="137160" bIns="91440" anchor="ctr">
            <a:spAutoFit/>
          </a:bodyPr>
          <a:lstStyle/>
          <a:p>
            <a:pPr eaLnBrk="1" hangingPunct="1"/>
            <a:r>
              <a:rPr lang="en-US" sz="2400" b="1" i="1">
                <a:solidFill>
                  <a:schemeClr val="bg1"/>
                </a:solidFill>
              </a:rPr>
              <a:t>Fuel Filters</a:t>
            </a:r>
          </a:p>
        </p:txBody>
      </p:sp>
      <p:sp>
        <p:nvSpPr>
          <p:cNvPr id="20490" name="Rectangle 13"/>
          <p:cNvSpPr>
            <a:spLocks noChangeArrowheads="1"/>
          </p:cNvSpPr>
          <p:nvPr/>
        </p:nvSpPr>
        <p:spPr bwMode="auto">
          <a:xfrm>
            <a:off x="684213" y="3429000"/>
            <a:ext cx="777716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C000"/>
                </a:solidFill>
              </a:rPr>
              <a:t>- Use OEM recommended filters with correct micron rating </a:t>
            </a:r>
          </a:p>
          <a:p>
            <a:pPr lvl="1"/>
            <a:r>
              <a:rPr lang="en-US" sz="1800">
                <a:solidFill>
                  <a:srgbClr val="FFC000"/>
                </a:solidFill>
              </a:rPr>
              <a:t>- Change at OEM recommended intervals after initial cleanout period</a:t>
            </a:r>
          </a:p>
          <a:p>
            <a:pPr lvl="1"/>
            <a:r>
              <a:rPr lang="en-US" sz="1800">
                <a:solidFill>
                  <a:srgbClr val="FFC000"/>
                </a:solidFill>
              </a:rPr>
              <a:t>- Only use pre-filtered fuel in vehicles</a:t>
            </a:r>
          </a:p>
          <a:p>
            <a:pPr lvl="1"/>
            <a:r>
              <a:rPr lang="en-US" sz="1800">
                <a:solidFill>
                  <a:srgbClr val="FFC000"/>
                </a:solidFill>
              </a:rPr>
              <a:t>- More frequent changes </a:t>
            </a:r>
            <a:r>
              <a:rPr lang="en-US" sz="1800" b="1">
                <a:solidFill>
                  <a:srgbClr val="FFC000"/>
                </a:solidFill>
              </a:rPr>
              <a:t>recommended</a:t>
            </a:r>
            <a:r>
              <a:rPr lang="en-US" sz="1800">
                <a:solidFill>
                  <a:srgbClr val="FFC000"/>
                </a:solidFill>
              </a:rPr>
              <a:t> in first 100 hours of operation</a:t>
            </a:r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468313" y="4878388"/>
            <a:ext cx="5791200" cy="593725"/>
          </a:xfrm>
          <a:prstGeom prst="rect">
            <a:avLst/>
          </a:prstGeom>
          <a:solidFill>
            <a:srgbClr val="010E72"/>
          </a:solidFill>
          <a:ln w="9525">
            <a:noFill/>
            <a:miter lim="800000"/>
            <a:headEnd/>
            <a:tailEnd/>
          </a:ln>
        </p:spPr>
        <p:txBody>
          <a:bodyPr lIns="685800" tIns="137160" bIns="91440" anchor="ctr">
            <a:spAutoFit/>
          </a:bodyPr>
          <a:lstStyle/>
          <a:p>
            <a:pPr eaLnBrk="1" hangingPunct="1"/>
            <a:r>
              <a:rPr lang="en-CA" sz="2400" b="1" i="1">
                <a:solidFill>
                  <a:schemeClr val="bg1"/>
                </a:solidFill>
              </a:rPr>
              <a:t>Hoses</a:t>
            </a:r>
            <a:endParaRPr lang="en-US" sz="2400" b="1" i="1">
              <a:solidFill>
                <a:schemeClr val="bg1"/>
              </a:solidFill>
            </a:endParaRP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 rot="10799467" flipV="1">
            <a:off x="608013" y="5445125"/>
            <a:ext cx="73898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B050"/>
                </a:solidFill>
              </a:rPr>
              <a:t>- Fuel lines should be checked as part of regular maintenance</a:t>
            </a:r>
          </a:p>
          <a:p>
            <a:pPr lvl="1"/>
            <a:r>
              <a:rPr lang="en-US" sz="1800">
                <a:solidFill>
                  <a:srgbClr val="00B050"/>
                </a:solidFill>
              </a:rPr>
              <a:t>- Natural rubber hoses and seals may deteriorate and cause leaks with  B100. - B20 data indicates no problems with natural rubber  components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C:\Users\abc\Desktop\lt_biofuel_co_08_powerpoint_templates_title_sli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75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85750"/>
            <a:ext cx="7010400" cy="838200"/>
          </a:xfrm>
        </p:spPr>
        <p:txBody>
          <a:bodyPr/>
          <a:lstStyle/>
          <a:p>
            <a:pPr eaLnBrk="1" hangingPunct="1"/>
            <a:r>
              <a:rPr lang="en-CA" smtClean="0"/>
              <a:t>Key Biodiesel Questions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mtClean="0">
                <a:latin typeface="Verdana" pitchFamily="34" charset="0"/>
              </a:rPr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71500" y="1143000"/>
            <a:ext cx="74676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eaLnBrk="1" hangingPunct="1">
              <a:spcBef>
                <a:spcPct val="50000"/>
              </a:spcBef>
              <a:buFont typeface="Times" pitchFamily="18" charset="0"/>
              <a:buChar char="•"/>
            </a:pPr>
            <a:r>
              <a:rPr lang="en-CA" sz="2800"/>
              <a:t>HISTORY OF BIODIESEL FUEL.</a:t>
            </a:r>
          </a:p>
          <a:p>
            <a:pPr marL="914400" lvl="1" indent="-457200" eaLnBrk="1" hangingPunct="1">
              <a:spcBef>
                <a:spcPct val="50000"/>
              </a:spcBef>
              <a:buFont typeface="Times" pitchFamily="18" charset="0"/>
              <a:buChar char="•"/>
            </a:pPr>
            <a:r>
              <a:rPr lang="en-CA" sz="2800"/>
              <a:t>WHAT IS BIODIESEL  FUEL?</a:t>
            </a:r>
          </a:p>
          <a:p>
            <a:pPr marL="914400" lvl="1" indent="-457200" eaLnBrk="1" hangingPunct="1">
              <a:spcBef>
                <a:spcPct val="50000"/>
              </a:spcBef>
              <a:buFont typeface="Times" pitchFamily="18" charset="0"/>
              <a:buChar char="•"/>
            </a:pPr>
            <a:r>
              <a:rPr lang="en-CA" sz="2800"/>
              <a:t>PRODUCTION OF BIODIESEL  FUEL</a:t>
            </a:r>
          </a:p>
          <a:p>
            <a:pPr marL="914400" lvl="1" indent="-457200" eaLnBrk="1" hangingPunct="1">
              <a:spcBef>
                <a:spcPct val="50000"/>
              </a:spcBef>
              <a:buFont typeface="Times" pitchFamily="18" charset="0"/>
              <a:buChar char="•"/>
            </a:pPr>
            <a:r>
              <a:rPr lang="en-CA" sz="2800"/>
              <a:t>CHEMICAL REACTION</a:t>
            </a:r>
          </a:p>
          <a:p>
            <a:pPr marL="914400" lvl="1" indent="-457200" eaLnBrk="1" hangingPunct="1">
              <a:spcBef>
                <a:spcPct val="50000"/>
              </a:spcBef>
              <a:buFont typeface="Times" pitchFamily="18" charset="0"/>
              <a:buChar char="•"/>
            </a:pPr>
            <a:r>
              <a:rPr lang="en-CA" sz="2800"/>
              <a:t>USES OF BIODIESEL FUEL</a:t>
            </a:r>
          </a:p>
          <a:p>
            <a:pPr marL="914400" lvl="1" indent="-457200" eaLnBrk="1" hangingPunct="1">
              <a:spcBef>
                <a:spcPct val="50000"/>
              </a:spcBef>
              <a:buFont typeface="Times" pitchFamily="18" charset="0"/>
              <a:buChar char="•"/>
            </a:pPr>
            <a:r>
              <a:rPr lang="en-CA" sz="2800"/>
              <a:t>ADVANTAGES OF BIODIESEL</a:t>
            </a:r>
          </a:p>
          <a:p>
            <a:pPr marL="914400" lvl="1" indent="-457200" eaLnBrk="1" hangingPunct="1">
              <a:spcBef>
                <a:spcPct val="50000"/>
              </a:spcBef>
              <a:buFont typeface="Times" pitchFamily="18" charset="0"/>
              <a:buChar char="•"/>
            </a:pPr>
            <a:r>
              <a:rPr lang="en-CA" sz="2800"/>
              <a:t>DISADVANTAGES OF BIODIESL</a:t>
            </a:r>
          </a:p>
          <a:p>
            <a:pPr marL="457200" indent="-457200" eaLnBrk="1" hangingPunct="1">
              <a:spcBef>
                <a:spcPct val="50000"/>
              </a:spcBef>
            </a:pPr>
            <a:endParaRPr lang="en-CA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57250"/>
            <a:ext cx="9144000" cy="838200"/>
          </a:xfrm>
        </p:spPr>
        <p:txBody>
          <a:bodyPr/>
          <a:lstStyle/>
          <a:p>
            <a:pPr algn="ctr" eaLnBrk="1" hangingPunct="1"/>
            <a:r>
              <a:rPr lang="en-US" smtClean="0"/>
              <a:t>HISTORY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4500"/>
            <a:ext cx="9144000" cy="51435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  <a:hlinkClick r:id="rId3" tooltip="Transesterification"/>
              </a:rPr>
              <a:t>Transesterification</a:t>
            </a:r>
            <a:r>
              <a:rPr lang="en-US" sz="2800" b="1" i="1" smtClean="0">
                <a:solidFill>
                  <a:srgbClr val="0070C0"/>
                </a:solidFill>
              </a:rPr>
              <a:t> of a vegetable oil was conducted as early as 1853 by Patrick Duffy, many years before the first </a:t>
            </a:r>
            <a:r>
              <a:rPr lang="en-US" sz="2800" b="1" i="1" smtClean="0">
                <a:solidFill>
                  <a:srgbClr val="0070C0"/>
                </a:solidFill>
                <a:hlinkClick r:id="rId4" tooltip="Diesel engine"/>
              </a:rPr>
              <a:t>diesel engine</a:t>
            </a:r>
            <a:r>
              <a:rPr lang="en-US" sz="2800" b="1" i="1" smtClean="0">
                <a:solidFill>
                  <a:srgbClr val="0070C0"/>
                </a:solidFill>
              </a:rPr>
              <a:t> became functional.</a:t>
            </a:r>
          </a:p>
          <a:p>
            <a:pPr eaLnBrk="1" hangingPunct="1"/>
            <a:r>
              <a:rPr lang="en-US" sz="2800" b="1" i="1" smtClean="0"/>
              <a:t> </a:t>
            </a:r>
            <a:r>
              <a:rPr lang="en-US" sz="2800" b="1" i="1" smtClean="0">
                <a:solidFill>
                  <a:srgbClr val="00B050"/>
                </a:solidFill>
                <a:hlinkClick r:id="rId5" tooltip="Rudolf Diesel"/>
              </a:rPr>
              <a:t>Rudolf Diesel</a:t>
            </a:r>
            <a:r>
              <a:rPr lang="en-US" sz="2800" b="1" i="1" smtClean="0">
                <a:solidFill>
                  <a:srgbClr val="00B050"/>
                </a:solidFill>
              </a:rPr>
              <a:t>'s prime model, a single 10 ft (3 m) iron cylinder with a flywheel at its base, ran on its own power for the first time in </a:t>
            </a:r>
            <a:r>
              <a:rPr lang="en-US" sz="2800" b="1" i="1" smtClean="0">
                <a:solidFill>
                  <a:srgbClr val="00B050"/>
                </a:solidFill>
                <a:hlinkClick r:id="rId6" tooltip="Augsburg"/>
              </a:rPr>
              <a:t>Augsburg</a:t>
            </a:r>
            <a:r>
              <a:rPr lang="en-US" sz="2800" b="1" i="1" smtClean="0">
                <a:solidFill>
                  <a:srgbClr val="00B050"/>
                </a:solidFill>
              </a:rPr>
              <a:t>, </a:t>
            </a:r>
            <a:r>
              <a:rPr lang="en-US" sz="2800" b="1" i="1" smtClean="0">
                <a:solidFill>
                  <a:srgbClr val="00B050"/>
                </a:solidFill>
                <a:hlinkClick r:id="rId7" tooltip="Germany"/>
              </a:rPr>
              <a:t>Germany</a:t>
            </a:r>
            <a:r>
              <a:rPr lang="en-US" sz="2800" b="1" i="1" smtClean="0">
                <a:solidFill>
                  <a:srgbClr val="00B050"/>
                </a:solidFill>
              </a:rPr>
              <a:t>, on 10 August 1893 running on nothing but </a:t>
            </a:r>
            <a:r>
              <a:rPr lang="en-US" sz="2800" b="1" i="1" smtClean="0">
                <a:solidFill>
                  <a:srgbClr val="00B050"/>
                </a:solidFill>
                <a:hlinkClick r:id="rId8" tooltip="Peanut oil"/>
              </a:rPr>
              <a:t>peanut oil</a:t>
            </a:r>
            <a:r>
              <a:rPr lang="en-US" sz="2800" b="1" i="1" smtClean="0">
                <a:solidFill>
                  <a:srgbClr val="00B050"/>
                </a:solidFill>
              </a:rPr>
              <a:t>.</a:t>
            </a:r>
          </a:p>
          <a:p>
            <a:pPr eaLnBrk="1" hangingPunct="1"/>
            <a:r>
              <a:rPr lang="en-US" sz="2800" b="1" i="1" smtClean="0"/>
              <a:t> </a:t>
            </a:r>
            <a:r>
              <a:rPr lang="en-US" sz="2800" b="1" i="1" smtClean="0">
                <a:solidFill>
                  <a:srgbClr val="FFC000"/>
                </a:solidFill>
              </a:rPr>
              <a:t>In remembrance of this event, 10 August has been declared "</a:t>
            </a:r>
            <a:r>
              <a:rPr lang="en-US" sz="2800" b="1" i="1" smtClean="0">
                <a:solidFill>
                  <a:srgbClr val="FFC000"/>
                </a:solidFill>
                <a:hlinkClick r:id="rId9"/>
              </a:rPr>
              <a:t>International Biodiesel Day</a:t>
            </a:r>
            <a:endParaRPr lang="en-CA" sz="2800" b="1" i="1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abc\Desktop\Rudolph_Diesel_phot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2571750"/>
            <a:ext cx="3643312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928688"/>
            <a:ext cx="9144000" cy="9080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Ming Std L" pitchFamily="18" charset="-128"/>
                <a:ea typeface="Adobe Ming Std L" pitchFamily="18" charset="-128"/>
              </a:rPr>
              <a:t>RUDOLF DIESEL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57250"/>
            <a:ext cx="9144000" cy="838200"/>
          </a:xfrm>
        </p:spPr>
        <p:txBody>
          <a:bodyPr/>
          <a:lstStyle/>
          <a:p>
            <a:pPr algn="ctr" eaLnBrk="1" hangingPunct="1"/>
            <a:r>
              <a:rPr lang="en-CA" smtClean="0"/>
              <a:t>WHAT IS BIODIESEL?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85938"/>
            <a:ext cx="9144000" cy="5072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i="1" smtClean="0">
                <a:solidFill>
                  <a:srgbClr val="010E72"/>
                </a:solidFill>
              </a:rPr>
              <a:t>Biodiesel refers to a vegetable oil- or animal fat-based </a:t>
            </a:r>
            <a:r>
              <a:rPr lang="en-US" sz="2400" b="1" i="1" smtClean="0">
                <a:solidFill>
                  <a:srgbClr val="010E72"/>
                </a:solidFill>
                <a:hlinkClick r:id="rId3" tooltip="Diesel fuel"/>
              </a:rPr>
              <a:t>diesel fuel</a:t>
            </a:r>
            <a:r>
              <a:rPr lang="en-US" sz="2400" b="1" i="1" smtClean="0">
                <a:solidFill>
                  <a:srgbClr val="010E72"/>
                </a:solidFill>
              </a:rPr>
              <a:t> consisting of long-chain </a:t>
            </a:r>
            <a:r>
              <a:rPr lang="en-US" sz="2400" b="1" i="1" smtClean="0">
                <a:solidFill>
                  <a:srgbClr val="010E72"/>
                </a:solidFill>
                <a:hlinkClick r:id="rId4" tooltip="Alkyl"/>
              </a:rPr>
              <a:t>alkyl</a:t>
            </a:r>
            <a:r>
              <a:rPr lang="en-US" sz="2400" b="1" i="1" smtClean="0">
                <a:solidFill>
                  <a:srgbClr val="010E72"/>
                </a:solidFill>
              </a:rPr>
              <a:t> (</a:t>
            </a:r>
            <a:r>
              <a:rPr lang="en-US" sz="2400" b="1" i="1" smtClean="0">
                <a:solidFill>
                  <a:srgbClr val="010E72"/>
                </a:solidFill>
                <a:hlinkClick r:id="rId5" tooltip="Methyl"/>
              </a:rPr>
              <a:t>methyl</a:t>
            </a:r>
            <a:r>
              <a:rPr lang="en-US" sz="2400" b="1" i="1" smtClean="0">
                <a:solidFill>
                  <a:srgbClr val="010E72"/>
                </a:solidFill>
              </a:rPr>
              <a:t>, </a:t>
            </a:r>
            <a:r>
              <a:rPr lang="en-US" sz="2400" b="1" i="1" smtClean="0">
                <a:solidFill>
                  <a:srgbClr val="010E72"/>
                </a:solidFill>
                <a:hlinkClick r:id="rId6" tooltip="Ethyl group"/>
              </a:rPr>
              <a:t>ethyl</a:t>
            </a:r>
            <a:r>
              <a:rPr lang="en-US" sz="2400" b="1" i="1" smtClean="0">
                <a:solidFill>
                  <a:srgbClr val="010E72"/>
                </a:solidFill>
              </a:rPr>
              <a:t>, or </a:t>
            </a:r>
            <a:r>
              <a:rPr lang="en-US" sz="2400" b="1" i="1" smtClean="0">
                <a:solidFill>
                  <a:srgbClr val="010E72"/>
                </a:solidFill>
                <a:hlinkClick r:id="rId7" tooltip="Propyl"/>
              </a:rPr>
              <a:t>propyl</a:t>
            </a:r>
            <a:r>
              <a:rPr lang="en-US" sz="2400" b="1" i="1" smtClean="0">
                <a:solidFill>
                  <a:srgbClr val="010E72"/>
                </a:solidFill>
              </a:rPr>
              <a:t>) </a:t>
            </a:r>
            <a:r>
              <a:rPr lang="en-US" sz="2400" b="1" i="1" smtClean="0">
                <a:solidFill>
                  <a:srgbClr val="010E72"/>
                </a:solidFill>
                <a:hlinkClick r:id="rId8" tooltip="Ester"/>
              </a:rPr>
              <a:t>esters</a:t>
            </a:r>
            <a:r>
              <a:rPr lang="en-US" sz="2400" b="1" i="1" smtClean="0">
                <a:solidFill>
                  <a:srgbClr val="010E72"/>
                </a:solidFill>
              </a:rPr>
              <a:t>. Biodiesel is typically made by chemically reacting </a:t>
            </a:r>
            <a:r>
              <a:rPr lang="en-US" sz="2400" b="1" i="1" smtClean="0">
                <a:solidFill>
                  <a:srgbClr val="010E72"/>
                </a:solidFill>
                <a:hlinkClick r:id="rId9" tooltip="Lipids"/>
              </a:rPr>
              <a:t>lipids</a:t>
            </a:r>
            <a:r>
              <a:rPr lang="en-US" sz="2400" b="1" i="1" smtClean="0">
                <a:solidFill>
                  <a:srgbClr val="010E72"/>
                </a:solidFill>
              </a:rPr>
              <a:t> (e.g., </a:t>
            </a:r>
            <a:r>
              <a:rPr lang="en-US" sz="2400" b="1" i="1" smtClean="0">
                <a:solidFill>
                  <a:srgbClr val="010E72"/>
                </a:solidFill>
                <a:hlinkClick r:id="rId10" tooltip="Vegetable oil"/>
              </a:rPr>
              <a:t>vegetable oil</a:t>
            </a:r>
            <a:r>
              <a:rPr lang="en-US" sz="2400" b="1" i="1" smtClean="0">
                <a:solidFill>
                  <a:srgbClr val="010E72"/>
                </a:solidFill>
              </a:rPr>
              <a:t>, animal fat) with an </a:t>
            </a:r>
            <a:r>
              <a:rPr lang="en-US" sz="2400" b="1" i="1" smtClean="0">
                <a:solidFill>
                  <a:srgbClr val="010E72"/>
                </a:solidFill>
                <a:hlinkClick r:id="rId11" tooltip="Alcohol"/>
              </a:rPr>
              <a:t>alcohol</a:t>
            </a:r>
            <a:r>
              <a:rPr lang="en-US" sz="2400" b="1" i="1" smtClean="0">
                <a:solidFill>
                  <a:srgbClr val="010E72"/>
                </a:solidFill>
              </a:rPr>
              <a:t> producing </a:t>
            </a:r>
            <a:r>
              <a:rPr lang="en-US" sz="2400" b="1" i="1" smtClean="0">
                <a:solidFill>
                  <a:srgbClr val="010E72"/>
                </a:solidFill>
                <a:hlinkClick r:id="rId12" tooltip="Fatty acid ester"/>
              </a:rPr>
              <a:t>fatty acid esters</a:t>
            </a:r>
            <a:r>
              <a:rPr lang="en-US" sz="2400" b="1" i="1" smtClean="0">
                <a:solidFill>
                  <a:srgbClr val="010E72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i="1" smtClean="0">
                <a:solidFill>
                  <a:srgbClr val="009900"/>
                </a:solidFill>
              </a:rPr>
              <a:t>Biodiesel is meant to be used in standard diesel engines and is thus distinct from the vegetable and waste oils used to fuel converted diesel engines.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i="1" smtClean="0">
                <a:solidFill>
                  <a:srgbClr val="9900CC"/>
                </a:solidFill>
              </a:rPr>
              <a:t>The </a:t>
            </a:r>
            <a:r>
              <a:rPr lang="en-US" sz="2400" b="1" i="1" smtClean="0">
                <a:solidFill>
                  <a:srgbClr val="9900CC"/>
                </a:solidFill>
                <a:hlinkClick r:id="rId13" tooltip="National Biodiesel Board"/>
              </a:rPr>
              <a:t>National Biodiesel Board</a:t>
            </a:r>
            <a:r>
              <a:rPr lang="en-US" sz="2400" b="1" i="1" smtClean="0">
                <a:solidFill>
                  <a:srgbClr val="9900CC"/>
                </a:solidFill>
              </a:rPr>
              <a:t> (USA) also has a technical definition of "biodiesel" as a mono-alkyl ester.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857250"/>
            <a:ext cx="6705600" cy="838200"/>
          </a:xfrm>
        </p:spPr>
        <p:txBody>
          <a:bodyPr/>
          <a:lstStyle/>
          <a:p>
            <a:pPr algn="ctr" eaLnBrk="1" hangingPunct="1"/>
            <a:r>
              <a:rPr lang="en-CA" smtClean="0"/>
              <a:t>BLENDS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</a:rPr>
              <a:t>Blends of biodiesel and conventional hydrocarbon-based diesel are products most commonly distributed for use in the retail diesel fuel marketplace. </a:t>
            </a:r>
          </a:p>
          <a:p>
            <a:pPr eaLnBrk="1" hangingPunct="1">
              <a:defRPr/>
            </a:pPr>
            <a:r>
              <a:rPr lang="en-US" sz="2800" b="1" i="1" dirty="0" smtClean="0">
                <a:solidFill>
                  <a:srgbClr val="FFC000"/>
                </a:solidFill>
              </a:rPr>
              <a:t>Much of the world uses a system known as the "B" factor to state the amount of biodiesel in any fuel mix;</a:t>
            </a:r>
            <a:endParaRPr lang="en-CA" sz="2000" b="1" i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100% biodiesel is referred to as B100, while</a:t>
            </a:r>
          </a:p>
          <a:p>
            <a:pPr eaLnBrk="1" hangingPunct="1"/>
            <a:r>
              <a:rPr lang="en-US" sz="2800" b="1" i="1" smtClean="0">
                <a:solidFill>
                  <a:srgbClr val="00B050"/>
                </a:solidFill>
              </a:rPr>
              <a:t>20% biodiesel, 80% petrodiesel is labeled B20</a:t>
            </a:r>
          </a:p>
          <a:p>
            <a:pPr eaLnBrk="1" hangingPunct="1"/>
            <a:r>
              <a:rPr lang="en-US" sz="2800" b="1" i="1" smtClean="0">
                <a:solidFill>
                  <a:srgbClr val="0070C0"/>
                </a:solidFill>
              </a:rPr>
              <a:t>5% biodiesel, 95% petrodiesel is labeled B5</a:t>
            </a:r>
          </a:p>
          <a:p>
            <a:pPr eaLnBrk="1" hangingPunct="1"/>
            <a:r>
              <a:rPr lang="en-US" sz="2800" b="1" i="1" smtClean="0">
                <a:solidFill>
                  <a:srgbClr val="00B050"/>
                </a:solidFill>
              </a:rPr>
              <a:t>2% biodiesel, 98% petrodiesel is labeled B2.</a:t>
            </a:r>
          </a:p>
          <a:p>
            <a:pPr eaLnBrk="1" hangingPunct="1"/>
            <a:endParaRPr lang="en-US" b="1" i="1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7162800" cy="838200"/>
          </a:xfrm>
        </p:spPr>
        <p:txBody>
          <a:bodyPr/>
          <a:lstStyle/>
          <a:p>
            <a:pPr eaLnBrk="1" hangingPunct="1"/>
            <a:r>
              <a:rPr lang="en-CA" smtClean="0"/>
              <a:t>  Emission Reductions</a:t>
            </a:r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1527175"/>
            <a:ext cx="8382000" cy="4416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0"/>
            <a:ext cx="6629400" cy="838200"/>
          </a:xfrm>
        </p:spPr>
        <p:txBody>
          <a:bodyPr/>
          <a:lstStyle/>
          <a:p>
            <a:pPr eaLnBrk="1" hangingPunct="1"/>
            <a:r>
              <a:rPr lang="en-US" smtClean="0"/>
              <a:t>Biodiesel – Feedstocks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Vegetable oils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Soy, canola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 Other oils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Palm, coconut, fish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Animal fats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beef tallow, sheep tallow, pork lard, poultry fats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Recycled waste grease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yellow grease (used cooking oil)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trap greases</a:t>
            </a:r>
          </a:p>
        </p:txBody>
      </p:sp>
      <p:pic>
        <p:nvPicPr>
          <p:cNvPr id="11268" name="Picture 4" descr="Biodiesel Pictu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428750"/>
            <a:ext cx="34004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808080"/>
    </a:dk1>
    <a:lt1>
      <a:srgbClr val="FFFFFF"/>
    </a:lt1>
    <a:dk2>
      <a:srgbClr val="030370"/>
    </a:dk2>
    <a:lt2>
      <a:srgbClr val="FFFFFF"/>
    </a:lt2>
    <a:accent1>
      <a:srgbClr val="BBE0E3"/>
    </a:accent1>
    <a:accent2>
      <a:srgbClr val="333399"/>
    </a:accent2>
    <a:accent3>
      <a:srgbClr val="AAAABB"/>
    </a:accent3>
    <a:accent4>
      <a:srgbClr val="DADADA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24318</TotalTime>
  <Words>761</Words>
  <Application>Microsoft Office PowerPoint</Application>
  <PresentationFormat>On-screen Show (4:3)</PresentationFormat>
  <Paragraphs>126</Paragraphs>
  <Slides>19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Amiraj College of Engg. And Technology  Biodiesel fuel:fuel for future </vt:lpstr>
      <vt:lpstr>Key Biodiesel Questions</vt:lpstr>
      <vt:lpstr>HISTORY</vt:lpstr>
      <vt:lpstr>RUDOLF DIESEL</vt:lpstr>
      <vt:lpstr>WHAT IS BIODIESEL?</vt:lpstr>
      <vt:lpstr>BLENDS</vt:lpstr>
      <vt:lpstr>PowerPoint Presentation</vt:lpstr>
      <vt:lpstr>  Emission Reductions</vt:lpstr>
      <vt:lpstr>Biodiesel – Feedstocks</vt:lpstr>
      <vt:lpstr>Biodiesel Manufacturing</vt:lpstr>
      <vt:lpstr>Chemical reaction</vt:lpstr>
      <vt:lpstr>USES OF BIODIESEL FUEL</vt:lpstr>
      <vt:lpstr>PowerPoint Presentation</vt:lpstr>
      <vt:lpstr>PowerPoint Presentation</vt:lpstr>
      <vt:lpstr>Advantages of biodiesel</vt:lpstr>
      <vt:lpstr>DISADVANTAGES OF BIODIESEL</vt:lpstr>
      <vt:lpstr>Winter Operations</vt:lpstr>
      <vt:lpstr>Pumps</vt:lpstr>
      <vt:lpstr>PowerPoint Presentation</vt:lpstr>
    </vt:vector>
  </TitlesOfParts>
  <Company>Meadwell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Meadwell</dc:creator>
  <cp:lastModifiedBy>Mayur_Surani</cp:lastModifiedBy>
  <cp:revision>288</cp:revision>
  <cp:lastPrinted>2005-11-16T23:52:50Z</cp:lastPrinted>
  <dcterms:created xsi:type="dcterms:W3CDTF">2005-06-03T14:10:53Z</dcterms:created>
  <dcterms:modified xsi:type="dcterms:W3CDTF">2013-12-20T07:14:56Z</dcterms:modified>
</cp:coreProperties>
</file>